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39" r:id="rId6"/>
    <p:sldId id="440" r:id="rId7"/>
  </p:sldIdLst>
  <p:sldSz cx="12192000" cy="6858000"/>
  <p:notesSz cx="6858000" cy="9144000"/>
  <p:embeddedFontLst>
    <p:embeddedFont>
      <p:font typeface="Avenir Next LT Pro" panose="020B0504020202020204" pitchFamily="34" charset="0"/>
      <p:regular r:id="rId10"/>
      <p:bold r:id="rId11"/>
      <p:italic r:id="rId12"/>
      <p:bold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1A4878-7041-A36E-23F7-1A0C400DBF24}" v="12" dt="2024-04-23T06:23:42.315"/>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6"/>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font" Target="fonts/font1.fntdata"/><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 Desai" userId="S::neha.desai@thebridge.com::a211c2cc-2567-4d1a-8320-515187b6b2a9" providerId="AD" clId="Web-{F21A4878-7041-A36E-23F7-1A0C400DBF24}"/>
    <pc:docChg chg="modSld">
      <pc:chgData name="Neha Desai" userId="S::neha.desai@thebridge.com::a211c2cc-2567-4d1a-8320-515187b6b2a9" providerId="AD" clId="Web-{F21A4878-7041-A36E-23F7-1A0C400DBF24}" dt="2024-04-23T06:23:40.128" v="4" actId="20577"/>
      <pc:docMkLst>
        <pc:docMk/>
      </pc:docMkLst>
      <pc:sldChg chg="modSp">
        <pc:chgData name="Neha Desai" userId="S::neha.desai@thebridge.com::a211c2cc-2567-4d1a-8320-515187b6b2a9" providerId="AD" clId="Web-{F21A4878-7041-A36E-23F7-1A0C400DBF24}" dt="2024-04-23T06:23:40.128" v="4" actId="20577"/>
        <pc:sldMkLst>
          <pc:docMk/>
          <pc:sldMk cId="699008341" sldId="258"/>
        </pc:sldMkLst>
        <pc:spChg chg="mod">
          <ac:chgData name="Neha Desai" userId="S::neha.desai@thebridge.com::a211c2cc-2567-4d1a-8320-515187b6b2a9" providerId="AD" clId="Web-{F21A4878-7041-A36E-23F7-1A0C400DBF24}" dt="2024-04-23T06:23:40.128" v="4" actId="20577"/>
          <ac:spMkLst>
            <pc:docMk/>
            <pc:sldMk cId="699008341" sldId="258"/>
            <ac:spMk id="19" creationId="{5F0C6E8B-31C3-543C-CC9B-0819E0FA2DC9}"/>
          </ac:spMkLst>
        </pc:spChg>
      </pc:sldChg>
      <pc:sldChg chg="modSp">
        <pc:chgData name="Neha Desai" userId="S::neha.desai@thebridge.com::a211c2cc-2567-4d1a-8320-515187b6b2a9" providerId="AD" clId="Web-{F21A4878-7041-A36E-23F7-1A0C400DBF24}" dt="2024-04-23T06:23:27.237" v="1" actId="20577"/>
        <pc:sldMkLst>
          <pc:docMk/>
          <pc:sldMk cId="3724286665" sldId="439"/>
        </pc:sldMkLst>
        <pc:spChg chg="mod">
          <ac:chgData name="Neha Desai" userId="S::neha.desai@thebridge.com::a211c2cc-2567-4d1a-8320-515187b6b2a9" providerId="AD" clId="Web-{F21A4878-7041-A36E-23F7-1A0C400DBF24}" dt="2024-04-23T06:23:27.237" v="1" actId="20577"/>
          <ac:spMkLst>
            <pc:docMk/>
            <pc:sldMk cId="3724286665" sldId="439"/>
            <ac:spMk id="19" creationId="{5F0C6E8B-31C3-543C-CC9B-0819E0FA2DC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4/22/2024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a:p>
        </p:txBody>
      </p:sp>
    </p:spTree>
    <p:extLst>
      <p:ext uri="{BB962C8B-B14F-4D97-AF65-F5344CB8AC3E}">
        <p14:creationId xmlns:p14="http://schemas.microsoft.com/office/powerpoint/2010/main" val="180911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a:p>
          <a:p>
            <a:endParaRPr lang="en-US"/>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Agenda Item 1</a:t>
            </a:r>
          </a:p>
          <a:p>
            <a:r>
              <a:rPr lang="en-US"/>
              <a:t>Agenda Item 2</a:t>
            </a:r>
          </a:p>
          <a:p>
            <a:r>
              <a:rPr lang="en-US"/>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a:t>Agenda Item 4</a:t>
            </a:r>
          </a:p>
          <a:p>
            <a:r>
              <a:rPr lang="en-US"/>
              <a:t>Agenda Item 5</a:t>
            </a:r>
          </a:p>
          <a:p>
            <a:r>
              <a:rPr lang="en-US"/>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a:t>Agenda Items Here</a:t>
            </a:r>
          </a:p>
          <a:p>
            <a:pPr lvl="0"/>
            <a:endParaRPr lang="en-US"/>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a:t>Agenda Items Here</a:t>
            </a:r>
          </a:p>
          <a:p>
            <a:pPr lvl="0"/>
            <a:endParaRPr lang="en-US"/>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a:t>Click icon to customize photo</a:t>
            </a:r>
          </a:p>
          <a:p>
            <a:endParaRPr lang="en-US"/>
          </a:p>
          <a:p>
            <a:endParaRPr lang="en-US"/>
          </a:p>
          <a:p>
            <a:endParaRPr lang="en-US"/>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4/22/2024</a:t>
            </a:fld>
            <a:endParaRPr lang="en-US"/>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  </a:t>
            </a:r>
            <a:r>
              <a:rPr lang="en-US" err="1"/>
              <a:t>Firstname</a:t>
            </a:r>
            <a:r>
              <a:rPr lang="en-US"/>
              <a:t> </a:t>
            </a:r>
            <a:r>
              <a:rPr lang="en-US" err="1"/>
              <a:t>Lastname</a:t>
            </a:r>
            <a:endParaRPr lang="en-US"/>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a:solidFill>
                  <a:srgbClr val="FFFFFF"/>
                </a:solidFill>
                <a:latin typeface="Mercury Display" pitchFamily="2" charset="0"/>
              </a:rPr>
              <a:t>“</a:t>
            </a:r>
            <a:endParaRPr lang="en-US" sz="1000" b="0" i="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a:solidFill>
                  <a:srgbClr val="FFFFFF"/>
                </a:solidFill>
                <a:latin typeface="Mercury Display" pitchFamily="2" charset="0"/>
              </a:rPr>
              <a:t>“</a:t>
            </a:r>
            <a:endParaRPr lang="en-US" sz="1000" b="0" i="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err="1"/>
              <a:t>Firstname</a:t>
            </a:r>
            <a:r>
              <a:rPr lang="en-US"/>
              <a:t> </a:t>
            </a:r>
            <a:r>
              <a:rPr lang="en-US" err="1"/>
              <a:t>Lastname</a:t>
            </a:r>
            <a:endParaRPr lang="en-US"/>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a:solidFill>
                  <a:srgbClr val="FFFFFF"/>
                </a:solidFill>
                <a:latin typeface="Mercury Display" pitchFamily="2" charset="0"/>
              </a:rPr>
              <a:t>“</a:t>
            </a:r>
            <a:endParaRPr lang="en-US" sz="1000" b="0" i="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a:solidFill>
                  <a:srgbClr val="FFFFFF"/>
                </a:solidFill>
                <a:latin typeface="Mercury Display" pitchFamily="2" charset="0"/>
              </a:rPr>
              <a:t>“</a:t>
            </a:r>
            <a:endParaRPr lang="en-US" sz="1000" b="0" i="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a:t>Content here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Content here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Content here</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err="1"/>
              <a:t>Subheader</a:t>
            </a:r>
            <a:r>
              <a:rPr lang="en-US"/>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err="1"/>
              <a:t>Subheader</a:t>
            </a:r>
            <a:r>
              <a:rPr lang="en-US"/>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Content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a:t>Content here</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138113" lvl="1" indent="-138113">
              <a:spcBef>
                <a:spcPts val="0"/>
              </a:spcBef>
              <a:spcAft>
                <a:spcPts val="600"/>
              </a:spcAft>
            </a:pPr>
            <a:r>
              <a:rPr lang="en-US"/>
              <a:t>Second level</a:t>
            </a:r>
          </a:p>
          <a:p>
            <a:pPr marL="320040" lvl="2" indent="-137160">
              <a:spcBef>
                <a:spcPts val="0"/>
              </a:spcBef>
              <a:spcAft>
                <a:spcPts val="600"/>
              </a:spcAft>
            </a:pPr>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err="1"/>
              <a:t>Subheader</a:t>
            </a:r>
            <a:r>
              <a:rPr lang="en-US"/>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a:t>Header here</a:t>
            </a:r>
          </a:p>
        </p:txBody>
      </p:sp>
      <p:sp>
        <p:nvSpPr>
          <p:cNvPr id="3" name="Content Placeholder 2"/>
          <p:cNvSpPr>
            <a:spLocks noGrp="1"/>
          </p:cNvSpPr>
          <p:nvPr>
            <p:ph idx="1"/>
          </p:nvPr>
        </p:nvSpPr>
        <p:spPr>
          <a:xfrm>
            <a:off x="1095138" y="1674414"/>
            <a:ext cx="10734911" cy="445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4/22/2024</a:t>
            </a:fld>
            <a:endParaRPr lang="en-US"/>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a:solidFill>
                  <a:schemeClr val="accent1"/>
                </a:solidFill>
              </a:rPr>
              <a:t>Neha Desai</a:t>
            </a:r>
            <a:br>
              <a:rPr lang="en-US" sz="3200" b="1">
                <a:latin typeface="Avenir Black" panose="02000503020000020003" pitchFamily="2" charset="0"/>
              </a:rPr>
            </a:br>
            <a:r>
              <a:rPr lang="en-US" sz="1600">
                <a:solidFill>
                  <a:schemeClr val="tx2"/>
                </a:solidFill>
                <a:latin typeface="+mn-lt"/>
              </a:rPr>
              <a:t>Sr.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1354217"/>
          </a:xfrm>
          <a:prstGeom prst="rect">
            <a:avLst/>
          </a:prstGeom>
          <a:noFill/>
        </p:spPr>
        <p:txBody>
          <a:bodyPr wrap="square" lIns="0" tIns="0" rIns="0" bIns="0" rtlCol="0">
            <a:spAutoFit/>
          </a:bodyPr>
          <a:lstStyle/>
          <a:p>
            <a:r>
              <a:rPr lang="en-US" sz="1100" i="0">
                <a:solidFill>
                  <a:schemeClr val="tx2"/>
                </a:solidFill>
                <a:latin typeface="+mj-lt"/>
              </a:rPr>
              <a:t>Functional Skills</a:t>
            </a:r>
          </a:p>
          <a:p>
            <a:r>
              <a:rPr lang="en-US" sz="1100">
                <a:solidFill>
                  <a:schemeClr val="tx1">
                    <a:lumMod val="50000"/>
                    <a:lumOff val="50000"/>
                  </a:schemeClr>
                </a:solidFill>
              </a:rPr>
              <a:t>Product Management, Maser Data Management, Change Management Agile-Scrum/Kanban, Business Analysis and Requirements, User Management and Analysis</a:t>
            </a:r>
            <a:endParaRPr lang="en-US" sz="1100" i="0">
              <a:solidFill>
                <a:schemeClr val="tx1">
                  <a:lumMod val="50000"/>
                  <a:lumOff val="50000"/>
                </a:schemeClr>
              </a:solidFill>
            </a:endParaRPr>
          </a:p>
          <a:p>
            <a:endParaRPr lang="en-US" sz="1100" i="0"/>
          </a:p>
          <a:p>
            <a:r>
              <a:rPr lang="en-US" sz="1100" i="0">
                <a:solidFill>
                  <a:schemeClr val="tx2"/>
                </a:solidFill>
                <a:latin typeface="+mj-lt"/>
              </a:rPr>
              <a:t>Qualifications</a:t>
            </a:r>
            <a:endParaRPr lang="en-US" sz="1100" i="0"/>
          </a:p>
          <a:p>
            <a:r>
              <a:rPr lang="en-US" sz="1100" i="0">
                <a:solidFill>
                  <a:schemeClr val="tx1">
                    <a:lumMod val="50000"/>
                    <a:lumOff val="50000"/>
                  </a:schemeClr>
                </a:solidFill>
              </a:rPr>
              <a:t>Certified Scrum Master – Scrum Alliance</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358580"/>
            <a:ext cx="6696867" cy="338554"/>
          </a:xfrm>
          <a:prstGeom prst="rect">
            <a:avLst/>
          </a:prstGeom>
          <a:noFill/>
        </p:spPr>
        <p:txBody>
          <a:bodyPr wrap="square" lIns="0" tIns="0" rIns="0" bIns="0" rtlCol="0">
            <a:spAutoFit/>
          </a:bodyPr>
          <a:lstStyle/>
          <a:p>
            <a:r>
              <a:rPr lang="en-US" sz="1100" i="0">
                <a:solidFill>
                  <a:schemeClr val="tx2"/>
                </a:solidFill>
                <a:latin typeface="+mj-lt"/>
              </a:rPr>
              <a:t>Industry Experience</a:t>
            </a:r>
          </a:p>
          <a:p>
            <a:r>
              <a:rPr lang="en-US" sz="1100" i="0">
                <a:solidFill>
                  <a:schemeClr val="tx1">
                    <a:lumMod val="50000"/>
                    <a:lumOff val="50000"/>
                  </a:schemeClr>
                </a:solidFill>
              </a:rPr>
              <a:t>Supply Chain &amp; Distribution </a:t>
            </a:r>
            <a:r>
              <a:rPr lang="en-US" sz="1100">
                <a:solidFill>
                  <a:schemeClr val="tx1">
                    <a:lumMod val="50000"/>
                    <a:lumOff val="50000"/>
                  </a:schemeClr>
                </a:solidFill>
              </a:rPr>
              <a:t>| Retail </a:t>
            </a:r>
            <a:endParaRPr lang="en-US" sz="1100" i="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938992"/>
          </a:xfrm>
          <a:prstGeom prst="rect">
            <a:avLst/>
          </a:prstGeom>
          <a:noFill/>
        </p:spPr>
        <p:txBody>
          <a:bodyPr wrap="square" lIns="0" tIns="0" rIns="0" bIns="0" rtlCol="0" anchor="t">
            <a:spAutoFit/>
          </a:bodyPr>
          <a:lstStyle/>
          <a:p>
            <a:r>
              <a:rPr lang="en-US" sz="1400" b="0" i="0" dirty="0">
                <a:solidFill>
                  <a:schemeClr val="tx2"/>
                </a:solidFill>
                <a:latin typeface="Avenir Book"/>
              </a:rPr>
              <a:t>Neha joined the Bridge in January 2019, and has over ten years </a:t>
            </a:r>
            <a:r>
              <a:rPr lang="en-US" sz="1400" dirty="0">
                <a:solidFill>
                  <a:schemeClr val="tx2"/>
                </a:solidFill>
                <a:latin typeface="Avenir Book"/>
              </a:rPr>
              <a:t>of experience</a:t>
            </a:r>
            <a:r>
              <a:rPr lang="en-US" sz="1400" b="0" i="0" dirty="0">
                <a:solidFill>
                  <a:schemeClr val="tx2"/>
                </a:solidFill>
                <a:latin typeface="Avenir Book"/>
              </a:rPr>
              <a:t> </a:t>
            </a:r>
            <a:r>
              <a:rPr lang="en-US" sz="1400" dirty="0">
                <a:solidFill>
                  <a:schemeClr val="tx2"/>
                </a:solidFill>
                <a:latin typeface="Avenir Book"/>
              </a:rPr>
              <a:t>leading digital transformation projects as well as change management initiatives focused on data strategy. </a:t>
            </a:r>
            <a:r>
              <a:rPr lang="en-US" sz="1400" b="0" i="0" dirty="0">
                <a:solidFill>
                  <a:schemeClr val="tx2"/>
                </a:solidFill>
                <a:latin typeface="Avenir Book"/>
              </a:rPr>
              <a:t>Neha has worked with both Fortune 500 companies and early-stage startups – doing anything from managing product roadmaps to developing a Data Literacy strategy.</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3"/>
          <a:srcRect t="2769" b="2769"/>
          <a:stretch/>
        </p:blipFill>
        <p:spPr>
          <a:xfrm>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162763"/>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a:latin typeface="+mj-lt"/>
              </a:rPr>
              <a:t>Email</a:t>
            </a:r>
          </a:p>
          <a:p>
            <a:r>
              <a:rPr lang="en-US" sz="1100"/>
              <a:t>Neha.desai@thebridge.com</a:t>
            </a:r>
            <a:endParaRPr lang="en-US" sz="1100" b="0" i="0" kern="120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a:latin typeface="+mj-lt"/>
              </a:rPr>
              <a:t>Mobile</a:t>
            </a:r>
            <a:r>
              <a:rPr lang="en-US" sz="1100" i="0"/>
              <a:t> </a:t>
            </a:r>
          </a:p>
          <a:p>
            <a:r>
              <a:rPr lang="en-US" sz="1100"/>
              <a:t>(949) 212-8488</a:t>
            </a:r>
            <a:endParaRPr lang="en-US" sz="1100" b="0" i="0"/>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a:latin typeface="+mj-lt"/>
              </a:rPr>
              <a:t>Location</a:t>
            </a:r>
          </a:p>
          <a:p>
            <a:r>
              <a:rPr lang="en-US" sz="1100" b="0" i="0"/>
              <a:t>San Francisco, CA</a:t>
            </a:r>
          </a:p>
          <a:p>
            <a:endParaRPr lang="en-US" sz="1100" b="0" i="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779721"/>
            <a:ext cx="6972701" cy="4078039"/>
          </a:xfrm>
          <a:prstGeom prst="rect">
            <a:avLst/>
          </a:prstGeom>
          <a:noFill/>
        </p:spPr>
        <p:txBody>
          <a:bodyPr wrap="square" lIns="0" tIns="0" rIns="0" bIns="0" rtlCol="0">
            <a:spAutoFit/>
          </a:bodyPr>
          <a:lstStyle/>
          <a:p>
            <a:r>
              <a:rPr lang="en-US" sz="1100" i="0">
                <a:solidFill>
                  <a:schemeClr val="tx2"/>
                </a:solidFill>
                <a:latin typeface="+mj-lt"/>
              </a:rPr>
              <a:t>Change Management Lead | Food Distribution</a:t>
            </a:r>
          </a:p>
          <a:p>
            <a:pPr marL="171450" indent="-171450">
              <a:buFont typeface="Arial" panose="020B0604020202020204" pitchFamily="34" charset="0"/>
              <a:buChar char="•"/>
            </a:pPr>
            <a:r>
              <a:rPr lang="en-US" sz="1100">
                <a:solidFill>
                  <a:schemeClr val="tx1">
                    <a:lumMod val="50000"/>
                    <a:lumOff val="50000"/>
                  </a:schemeClr>
                </a:solidFill>
              </a:rPr>
              <a:t>Developed Data Literacy Strategy for Fortune 100 food distribution company to create a more data centric organization.</a:t>
            </a:r>
          </a:p>
          <a:p>
            <a:pPr marL="171450" indent="-171450">
              <a:buFont typeface="Arial" panose="020B0604020202020204" pitchFamily="34" charset="0"/>
              <a:buChar char="•"/>
            </a:pPr>
            <a:r>
              <a:rPr lang="en-US" sz="1100">
                <a:solidFill>
                  <a:schemeClr val="tx1">
                    <a:lumMod val="50000"/>
                    <a:lumOff val="50000"/>
                  </a:schemeClr>
                </a:solidFill>
              </a:rPr>
              <a:t>Served as Change Management Lead for Data Governance and Master Data Management projects focusing on standardizing data in multiple domains from various host systems.</a:t>
            </a:r>
          </a:p>
          <a:p>
            <a:pPr marL="171450" indent="-171450">
              <a:buFont typeface="Arial" panose="020B0604020202020204" pitchFamily="34" charset="0"/>
              <a:buChar char="•"/>
            </a:pPr>
            <a:r>
              <a:rPr lang="en-US" sz="1100">
                <a:solidFill>
                  <a:schemeClr val="tx1">
                    <a:lumMod val="50000"/>
                    <a:lumOff val="50000"/>
                  </a:schemeClr>
                </a:solidFill>
              </a:rPr>
              <a:t>Worked with IT and business leaders to strategize and facilitate data governance and standardization solutions to ensure alignment throughout the organization. </a:t>
            </a:r>
          </a:p>
          <a:p>
            <a:br>
              <a:rPr lang="en-US" sz="1100">
                <a:solidFill>
                  <a:schemeClr val="tx2"/>
                </a:solidFill>
                <a:latin typeface="+mj-lt"/>
              </a:rPr>
            </a:br>
            <a:r>
              <a:rPr lang="en-US" sz="1200">
                <a:solidFill>
                  <a:schemeClr val="tx2"/>
                </a:solidFill>
                <a:latin typeface="+mj-lt"/>
              </a:rPr>
              <a:t>Product Owner | Supply Chain &amp; Food Distribution</a:t>
            </a:r>
          </a:p>
          <a:p>
            <a:pPr marL="171450" indent="-171450">
              <a:buFont typeface="Arial" panose="020B0604020202020204" pitchFamily="34" charset="0"/>
              <a:buChar char="•"/>
            </a:pPr>
            <a:r>
              <a:rPr lang="en-US" sz="1100" i="0">
                <a:solidFill>
                  <a:schemeClr val="tx1">
                    <a:lumMod val="50000"/>
                    <a:lumOff val="50000"/>
                  </a:schemeClr>
                </a:solidFill>
              </a:rPr>
              <a:t>Worked on multiple Agile product teams to develop numerous web applications integrating legacy systems with AWS cloud-based solutions.</a:t>
            </a:r>
          </a:p>
          <a:p>
            <a:pPr marL="171450" indent="-171450">
              <a:buFont typeface="Arial" panose="020B0604020202020204" pitchFamily="34" charset="0"/>
              <a:buChar char="•"/>
            </a:pPr>
            <a:r>
              <a:rPr lang="en-US" sz="1100" i="0">
                <a:solidFill>
                  <a:schemeClr val="tx1">
                    <a:lumMod val="50000"/>
                    <a:lumOff val="50000"/>
                  </a:schemeClr>
                </a:solidFill>
              </a:rPr>
              <a:t>Managed 7-person product team(s) as Product Owner to bring to market multiple B2B ordering platforms as a part of a digital transformation initiative.</a:t>
            </a:r>
          </a:p>
          <a:p>
            <a:pPr marL="171450" indent="-171450">
              <a:buFont typeface="Arial" panose="020B0604020202020204" pitchFamily="34" charset="0"/>
              <a:buChar char="•"/>
            </a:pPr>
            <a:r>
              <a:rPr lang="en-US" sz="1100" i="0">
                <a:solidFill>
                  <a:schemeClr val="tx1">
                    <a:lumMod val="50000"/>
                    <a:lumOff val="50000"/>
                  </a:schemeClr>
                </a:solidFill>
              </a:rPr>
              <a:t>Drove product development by executing product discovery partnering with business stakeholders, presenting monthly demos to leadership, and providing actionable roadmaps with cost-benefit/ROI product analysis.</a:t>
            </a:r>
          </a:p>
          <a:p>
            <a:pPr marL="628650" lvl="1" indent="-171450">
              <a:buFont typeface="Arial" panose="020B0604020202020204" pitchFamily="34" charset="0"/>
              <a:buChar char="•"/>
            </a:pPr>
            <a:endParaRPr lang="en-US" sz="1100" i="0">
              <a:solidFill>
                <a:schemeClr val="tx1">
                  <a:lumMod val="50000"/>
                  <a:lumOff val="50000"/>
                </a:schemeClr>
              </a:solidFill>
            </a:endParaRPr>
          </a:p>
          <a:p>
            <a:r>
              <a:rPr lang="en-US" sz="1100">
                <a:solidFill>
                  <a:schemeClr val="tx2"/>
                </a:solidFill>
                <a:latin typeface="+mj-lt"/>
              </a:rPr>
              <a:t>Master Data Management Analyst | Supply Chain &amp; Distribution</a:t>
            </a:r>
          </a:p>
          <a:p>
            <a:pPr marL="171450" indent="-171450">
              <a:buFont typeface="Arial" panose="020B0604020202020204" pitchFamily="34" charset="0"/>
              <a:buChar char="•"/>
            </a:pPr>
            <a:r>
              <a:rPr lang="en-US" sz="1100" i="0">
                <a:solidFill>
                  <a:schemeClr val="tx1">
                    <a:lumMod val="50000"/>
                    <a:lumOff val="50000"/>
                  </a:schemeClr>
                </a:solidFill>
              </a:rPr>
              <a:t>Became familiar with Oracle practices and configurations to work with client’s data leads as a member of the Master Data team in managing master data related conversions from multiple legacy systems on to Oracle EBS R12 system.</a:t>
            </a:r>
          </a:p>
          <a:p>
            <a:pPr marL="171450" indent="-171450">
              <a:buFont typeface="Arial" panose="020B0604020202020204" pitchFamily="34" charset="0"/>
              <a:buChar char="•"/>
            </a:pPr>
            <a:r>
              <a:rPr lang="en-US" sz="1100" i="0">
                <a:solidFill>
                  <a:schemeClr val="tx1">
                    <a:lumMod val="50000"/>
                    <a:lumOff val="50000"/>
                  </a:schemeClr>
                </a:solidFill>
              </a:rPr>
              <a:t>Gained an understanding of client’s business processes and operations, to work in the conversion of legacy data to global Oracle format for multiple deployments across several plant sites throughout the country.</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a:solidFill>
                  <a:schemeClr val="accent1"/>
                </a:solidFill>
              </a:rPr>
              <a:t>Neha Desai</a:t>
            </a:r>
            <a:br>
              <a:rPr lang="en-US" sz="2600" b="1">
                <a:latin typeface="Avenir Black" panose="02000503020000020003" pitchFamily="2" charset="0"/>
              </a:rPr>
            </a:br>
            <a:r>
              <a:rPr lang="en-US" sz="2600">
                <a:solidFill>
                  <a:schemeClr val="tx2"/>
                </a:solidFill>
              </a:rPr>
              <a:t>Senior Consultant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3600986"/>
          </a:xfrm>
          <a:prstGeom prst="rect">
            <a:avLst/>
          </a:prstGeom>
          <a:noFill/>
        </p:spPr>
        <p:txBody>
          <a:bodyPr wrap="square" lIns="0" tIns="0" rIns="0" bIns="0" rtlCol="0" anchor="t">
            <a:spAutoFit/>
          </a:bodyPr>
          <a:lstStyle/>
          <a:p>
            <a:r>
              <a:rPr lang="en-US" sz="2600" b="0" i="0" dirty="0">
                <a:solidFill>
                  <a:schemeClr val="tx2"/>
                </a:solidFill>
                <a:latin typeface="Avenir Book"/>
              </a:rPr>
              <a:t>Neha joined the Bridge in January 2019, and has over ten years </a:t>
            </a:r>
            <a:r>
              <a:rPr lang="en-US" sz="2600" dirty="0">
                <a:solidFill>
                  <a:schemeClr val="tx2"/>
                </a:solidFill>
                <a:latin typeface="Avenir Book"/>
              </a:rPr>
              <a:t>of </a:t>
            </a:r>
            <a:r>
              <a:rPr lang="en-US" sz="2600" b="0" i="0" dirty="0">
                <a:solidFill>
                  <a:schemeClr val="tx2"/>
                </a:solidFill>
                <a:latin typeface="Avenir Book"/>
              </a:rPr>
              <a:t>experience </a:t>
            </a:r>
            <a:r>
              <a:rPr lang="en-US" sz="2600" dirty="0">
                <a:solidFill>
                  <a:schemeClr val="tx2"/>
                </a:solidFill>
                <a:latin typeface="Avenir Book"/>
              </a:rPr>
              <a:t>leading digital transformation projects as well as change management initiatives focused on data strategy. </a:t>
            </a:r>
            <a:r>
              <a:rPr lang="en-US" sz="2600" b="0" i="0" dirty="0">
                <a:solidFill>
                  <a:schemeClr val="tx2"/>
                </a:solidFill>
                <a:latin typeface="Avenir Book"/>
              </a:rPr>
              <a:t>Neha has worked with both Fortune 100 companies and early-stage startups – doing anything from managing product roadmaps to developing a Data Literacy strategy.</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a:latin typeface="+mj-lt"/>
              </a:rPr>
              <a:t>Email</a:t>
            </a:r>
          </a:p>
          <a:p>
            <a:r>
              <a:rPr lang="en-US" sz="1200"/>
              <a:t>neha.desai</a:t>
            </a:r>
            <a:r>
              <a:rPr lang="en-US" sz="1200" b="0" i="0" kern="1200">
                <a:solidFill>
                  <a:schemeClr val="tx1"/>
                </a:solidFill>
              </a:rPr>
              <a:t>@thebridge.com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a:latin typeface="+mj-lt"/>
              </a:rPr>
              <a:t>Mobile</a:t>
            </a:r>
            <a:r>
              <a:rPr lang="en-US" sz="1200" i="0"/>
              <a:t> </a:t>
            </a:r>
          </a:p>
          <a:p>
            <a:r>
              <a:rPr lang="en-US" sz="1200" b="0" i="0"/>
              <a:t>(949) 212-8488</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a:latin typeface="+mj-lt"/>
              </a:rPr>
              <a:t>Location</a:t>
            </a:r>
          </a:p>
          <a:p>
            <a:r>
              <a:rPr lang="en-US" sz="1200" b="0" i="0"/>
              <a:t>San Francisco, CA</a:t>
            </a:r>
          </a:p>
          <a:p>
            <a:endParaRPr lang="en-US" sz="1200" b="0" i="0">
              <a:latin typeface="Avenir Book" panose="02000503020000020003" pitchFamily="2" charset="0"/>
            </a:endParaRPr>
          </a:p>
        </p:txBody>
      </p:sp>
      <p:pic>
        <p:nvPicPr>
          <p:cNvPr id="2" name="Picture 1">
            <a:extLst>
              <a:ext uri="{FF2B5EF4-FFF2-40B4-BE49-F238E27FC236}">
                <a16:creationId xmlns:a16="http://schemas.microsoft.com/office/drawing/2014/main" id="{24C08653-0D35-6A24-A3CF-28A6A4844D63}"/>
              </a:ext>
            </a:extLst>
          </p:cNvPr>
          <p:cNvPicPr>
            <a:picLocks noChangeAspect="1"/>
          </p:cNvPicPr>
          <p:nvPr/>
        </p:nvPicPr>
        <p:blipFill>
          <a:blip r:embed="rId2"/>
          <a:srcRect/>
          <a:stretch/>
        </p:blipFill>
        <p:spPr>
          <a:xfrm>
            <a:off x="1146174" y="5068935"/>
            <a:ext cx="438912" cy="438912"/>
          </a:xfrm>
          <a:prstGeom prst="rect">
            <a:avLst/>
          </a:prstGeom>
        </p:spPr>
      </p:pic>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tx2"/>
                </a:solidFill>
                <a:latin typeface="+mn-lt"/>
              </a:rPr>
              <a:t>Acceleration</a:t>
            </a:r>
          </a:p>
        </p:txBody>
      </p:sp>
      <p:pic>
        <p:nvPicPr>
          <p:cNvPr id="6" name="Picture 5">
            <a:extLst>
              <a:ext uri="{FF2B5EF4-FFF2-40B4-BE49-F238E27FC236}">
                <a16:creationId xmlns:a16="http://schemas.microsoft.com/office/drawing/2014/main" id="{4014745E-28E2-386E-07D9-2BC4A5CFADF6}"/>
              </a:ext>
            </a:extLst>
          </p:cNvPr>
          <p:cNvPicPr>
            <a:picLocks noChangeAspect="1"/>
          </p:cNvPicPr>
          <p:nvPr/>
        </p:nvPicPr>
        <p:blipFill>
          <a:blip r:embed="rId3"/>
          <a:srcRect t="1714" b="1714"/>
          <a:stretch/>
        </p:blipFill>
        <p:spPr>
          <a:xfrm>
            <a:off x="1146175" y="1099170"/>
            <a:ext cx="2674938" cy="2734643"/>
          </a:xfrm>
          <a:prstGeom prst="ellipse">
            <a:avLst/>
          </a:prstGeom>
        </p:spPr>
      </p:pic>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a:solidFill>
                  <a:schemeClr val="accent1"/>
                </a:solidFill>
              </a:rPr>
              <a:t>Neha Desai</a:t>
            </a:r>
            <a:br>
              <a:rPr lang="en-US" sz="3200" b="1">
                <a:latin typeface="Avenir Black" panose="02000503020000020003" pitchFamily="2" charset="0"/>
              </a:rPr>
            </a:br>
            <a:r>
              <a:rPr lang="en-US" sz="1600">
                <a:solidFill>
                  <a:schemeClr val="tx2"/>
                </a:solidFill>
                <a:latin typeface="+mn-lt"/>
              </a:rPr>
              <a:t>Senior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1846659"/>
          </a:xfrm>
          <a:prstGeom prst="rect">
            <a:avLst/>
          </a:prstGeom>
          <a:noFill/>
        </p:spPr>
        <p:txBody>
          <a:bodyPr wrap="square" lIns="0" tIns="0" rIns="0" bIns="0" rtlCol="0">
            <a:spAutoFit/>
          </a:bodyPr>
          <a:lstStyle/>
          <a:p>
            <a:r>
              <a:rPr lang="en-US" sz="1200" i="0">
                <a:solidFill>
                  <a:schemeClr val="tx2"/>
                </a:solidFill>
                <a:latin typeface="+mj-lt"/>
              </a:rPr>
              <a:t>Functional Skills</a:t>
            </a:r>
          </a:p>
          <a:p>
            <a:r>
              <a:rPr lang="en-US" sz="1200">
                <a:solidFill>
                  <a:schemeClr val="tx1">
                    <a:lumMod val="50000"/>
                    <a:lumOff val="50000"/>
                  </a:schemeClr>
                </a:solidFill>
              </a:rPr>
              <a:t>Product Management, Maser Data Management, Change Management Agile-Scrum/Kanban, Business Analysis and Requirements, User Management and Analysis</a:t>
            </a:r>
            <a:endParaRPr lang="en-US" sz="1200" i="0">
              <a:solidFill>
                <a:schemeClr val="tx1">
                  <a:lumMod val="50000"/>
                  <a:lumOff val="50000"/>
                </a:schemeClr>
              </a:solidFill>
            </a:endParaRPr>
          </a:p>
          <a:p>
            <a:endParaRPr lang="en-US" sz="1200" i="0"/>
          </a:p>
          <a:p>
            <a:r>
              <a:rPr lang="en-US" sz="1200" i="0">
                <a:solidFill>
                  <a:schemeClr val="tx2"/>
                </a:solidFill>
                <a:latin typeface="+mj-lt"/>
              </a:rPr>
              <a:t>Qualifications</a:t>
            </a:r>
            <a:endParaRPr lang="en-US" sz="1200" i="0"/>
          </a:p>
          <a:p>
            <a:r>
              <a:rPr lang="en-US" sz="1200" i="0">
                <a:solidFill>
                  <a:schemeClr val="tx1">
                    <a:lumMod val="50000"/>
                    <a:lumOff val="50000"/>
                  </a:schemeClr>
                </a:solidFill>
              </a:rPr>
              <a:t>Certified Scrum Master – Scrum Alliance</a:t>
            </a: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a:solidFill>
                  <a:schemeClr val="tx2"/>
                </a:solidFill>
                <a:latin typeface="+mj-lt"/>
              </a:rPr>
              <a:t>Industry Experience</a:t>
            </a:r>
          </a:p>
          <a:p>
            <a:r>
              <a:rPr lang="en-US" sz="1200" i="0">
                <a:solidFill>
                  <a:schemeClr val="tx1">
                    <a:lumMod val="50000"/>
                    <a:lumOff val="50000"/>
                  </a:schemeClr>
                </a:solidFill>
              </a:rPr>
              <a:t>Supply Chain </a:t>
            </a:r>
            <a:r>
              <a:rPr lang="en-US" sz="1200">
                <a:solidFill>
                  <a:schemeClr val="tx1">
                    <a:lumMod val="50000"/>
                    <a:lumOff val="50000"/>
                  </a:schemeClr>
                </a:solidFill>
              </a:rPr>
              <a:t>| Transportation | Food Distribution | Technology</a:t>
            </a:r>
            <a:endParaRPr lang="en-US" sz="1200" i="0">
              <a:solidFill>
                <a:schemeClr val="tx1">
                  <a:lumMod val="50000"/>
                  <a:lumOff val="50000"/>
                </a:schemeClr>
              </a:solidFill>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t="2769" b="2769"/>
          <a:stretch/>
        </p:blipFill>
        <p:spPr>
          <a:xfrm>
            <a:off x="1146176" y="408201"/>
            <a:ext cx="750674" cy="75067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548279"/>
            <a:ext cx="7371556" cy="3739485"/>
          </a:xfrm>
          <a:prstGeom prst="rect">
            <a:avLst/>
          </a:prstGeom>
          <a:noFill/>
        </p:spPr>
        <p:txBody>
          <a:bodyPr wrap="square" lIns="0" tIns="0" rIns="0" bIns="0" rtlCol="0">
            <a:spAutoFit/>
          </a:bodyPr>
          <a:lstStyle/>
          <a:p>
            <a:r>
              <a:rPr lang="en-US" sz="1100" i="0">
                <a:solidFill>
                  <a:schemeClr val="tx2"/>
                </a:solidFill>
                <a:latin typeface="+mj-lt"/>
              </a:rPr>
              <a:t>Change Management Lead | Food Distribution</a:t>
            </a:r>
          </a:p>
          <a:p>
            <a:pPr marL="171450" indent="-171450">
              <a:buFont typeface="Arial" panose="020B0604020202020204" pitchFamily="34" charset="0"/>
              <a:buChar char="•"/>
            </a:pPr>
            <a:r>
              <a:rPr lang="en-US" sz="1100">
                <a:solidFill>
                  <a:schemeClr val="tx1">
                    <a:lumMod val="50000"/>
                    <a:lumOff val="50000"/>
                  </a:schemeClr>
                </a:solidFill>
              </a:rPr>
              <a:t>Developed Data Literacy Strategy for Fortune 100 food distribution company to create a more data centric organization.</a:t>
            </a:r>
          </a:p>
          <a:p>
            <a:pPr marL="171450" indent="-171450">
              <a:buFont typeface="Arial" panose="020B0604020202020204" pitchFamily="34" charset="0"/>
              <a:buChar char="•"/>
            </a:pPr>
            <a:r>
              <a:rPr lang="en-US" sz="1100">
                <a:solidFill>
                  <a:schemeClr val="tx1">
                    <a:lumMod val="50000"/>
                    <a:lumOff val="50000"/>
                  </a:schemeClr>
                </a:solidFill>
              </a:rPr>
              <a:t>Served as Change Management Lead for Data Governance and Master Data Management projects focusing on standardizing data in multiple domains from various host systems.</a:t>
            </a:r>
          </a:p>
          <a:p>
            <a:pPr marL="171450" indent="-171450">
              <a:buFont typeface="Arial" panose="020B0604020202020204" pitchFamily="34" charset="0"/>
              <a:buChar char="•"/>
            </a:pPr>
            <a:r>
              <a:rPr lang="en-US" sz="1100">
                <a:solidFill>
                  <a:schemeClr val="tx1">
                    <a:lumMod val="50000"/>
                    <a:lumOff val="50000"/>
                  </a:schemeClr>
                </a:solidFill>
              </a:rPr>
              <a:t>Worked with IT and business leaders to strategize and facilitate data governance and standardization solutions to ensure alignment throughout the organization. </a:t>
            </a:r>
          </a:p>
          <a:p>
            <a:br>
              <a:rPr lang="en-US" sz="1100">
                <a:solidFill>
                  <a:schemeClr val="tx2"/>
                </a:solidFill>
                <a:latin typeface="+mj-lt"/>
              </a:rPr>
            </a:br>
            <a:r>
              <a:rPr lang="en-US" sz="1200">
                <a:solidFill>
                  <a:schemeClr val="tx2"/>
                </a:solidFill>
                <a:latin typeface="+mj-lt"/>
              </a:rPr>
              <a:t>Product Owner | Supply Chain &amp; Food Distribution</a:t>
            </a:r>
          </a:p>
          <a:p>
            <a:pPr marL="171450" indent="-171450">
              <a:buFont typeface="Arial" panose="020B0604020202020204" pitchFamily="34" charset="0"/>
              <a:buChar char="•"/>
            </a:pPr>
            <a:r>
              <a:rPr lang="en-US" sz="1100" i="0">
                <a:solidFill>
                  <a:schemeClr val="tx1">
                    <a:lumMod val="50000"/>
                    <a:lumOff val="50000"/>
                  </a:schemeClr>
                </a:solidFill>
              </a:rPr>
              <a:t>Worked on multiple Agile product teams to develop numerous web applications integrating legacy systems with AWS cloud-based solutions.</a:t>
            </a:r>
          </a:p>
          <a:p>
            <a:pPr marL="171450" indent="-171450">
              <a:buFont typeface="Arial" panose="020B0604020202020204" pitchFamily="34" charset="0"/>
              <a:buChar char="•"/>
            </a:pPr>
            <a:r>
              <a:rPr lang="en-US" sz="1100" i="0">
                <a:solidFill>
                  <a:schemeClr val="tx1">
                    <a:lumMod val="50000"/>
                    <a:lumOff val="50000"/>
                  </a:schemeClr>
                </a:solidFill>
              </a:rPr>
              <a:t>Managed 7-person product team(s) as Product Owner to bring to market multiple B2B ordering platforms as a part of a digital transformation initiative.</a:t>
            </a:r>
          </a:p>
          <a:p>
            <a:pPr marL="171450" indent="-171450">
              <a:buFont typeface="Arial" panose="020B0604020202020204" pitchFamily="34" charset="0"/>
              <a:buChar char="•"/>
            </a:pPr>
            <a:r>
              <a:rPr lang="en-US" sz="1100" i="0">
                <a:solidFill>
                  <a:schemeClr val="tx1">
                    <a:lumMod val="50000"/>
                    <a:lumOff val="50000"/>
                  </a:schemeClr>
                </a:solidFill>
              </a:rPr>
              <a:t>Drove product development by executing product discovery partnering with business stakeholders, presenting monthly demos to leadership, and providing actionable roadmaps with cost-benefit/ROI product analysis.</a:t>
            </a:r>
          </a:p>
          <a:p>
            <a:pPr marL="628650" lvl="1" indent="-171450">
              <a:buFont typeface="Arial" panose="020B0604020202020204" pitchFamily="34" charset="0"/>
              <a:buChar char="•"/>
            </a:pPr>
            <a:endParaRPr lang="en-US" sz="1100" i="0">
              <a:solidFill>
                <a:schemeClr val="tx1">
                  <a:lumMod val="50000"/>
                  <a:lumOff val="50000"/>
                </a:schemeClr>
              </a:solidFill>
            </a:endParaRPr>
          </a:p>
          <a:p>
            <a:r>
              <a:rPr lang="en-US" sz="1100">
                <a:solidFill>
                  <a:schemeClr val="tx2"/>
                </a:solidFill>
                <a:latin typeface="+mj-lt"/>
              </a:rPr>
              <a:t>Master Data Management Analyst | Supply Chain &amp; Distribution</a:t>
            </a:r>
          </a:p>
          <a:p>
            <a:pPr marL="171450" indent="-171450">
              <a:buFont typeface="Arial" panose="020B0604020202020204" pitchFamily="34" charset="0"/>
              <a:buChar char="•"/>
            </a:pPr>
            <a:r>
              <a:rPr lang="en-US" sz="1100" i="0">
                <a:solidFill>
                  <a:schemeClr val="tx1">
                    <a:lumMod val="50000"/>
                    <a:lumOff val="50000"/>
                  </a:schemeClr>
                </a:solidFill>
              </a:rPr>
              <a:t>Became familiar with Oracle practices and configurations to work with client’s data leads as a member of the Master Data team in managing master data related conversions from multiple legacy systems on to Oracle EBS R12 system.</a:t>
            </a:r>
          </a:p>
          <a:p>
            <a:pPr marL="171450" indent="-171450">
              <a:buFont typeface="Arial" panose="020B0604020202020204" pitchFamily="34" charset="0"/>
              <a:buChar char="•"/>
            </a:pPr>
            <a:r>
              <a:rPr lang="en-US" sz="1100" i="0">
                <a:solidFill>
                  <a:schemeClr val="tx1">
                    <a:lumMod val="50000"/>
                    <a:lumOff val="50000"/>
                  </a:schemeClr>
                </a:solidFill>
              </a:rPr>
              <a:t>Gained an understanding of client’s business processes and operations, to work in the conversion of legacy data to global Oracle format for multiple deployments across several plant sites throughout the country.</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a:latin typeface="+mj-lt"/>
              </a:rPr>
              <a:t>Email</a:t>
            </a:r>
          </a:p>
          <a:p>
            <a:r>
              <a:rPr lang="en-US" sz="1200"/>
              <a:t>Neha.desai@thebridge.com</a:t>
            </a:r>
            <a:endParaRPr lang="en-US" sz="1200" b="0" i="0" kern="120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a:latin typeface="+mj-lt"/>
              </a:rPr>
              <a:t>Mobile</a:t>
            </a:r>
            <a:r>
              <a:rPr lang="en-US" sz="1200" i="0"/>
              <a:t> </a:t>
            </a:r>
          </a:p>
          <a:p>
            <a:r>
              <a:rPr lang="en-US" sz="1200" b="0" i="0"/>
              <a:t>(949) 212</a:t>
            </a:r>
            <a:r>
              <a:rPr lang="en-US" sz="1200"/>
              <a:t>-8488</a:t>
            </a:r>
            <a:endParaRPr lang="en-US" sz="1200" b="0" i="0"/>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a:latin typeface="+mj-lt"/>
              </a:rPr>
              <a:t>Location</a:t>
            </a:r>
          </a:p>
          <a:p>
            <a:r>
              <a:rPr lang="en-US" sz="1200" b="0" i="0"/>
              <a:t>San Francisco, CA</a:t>
            </a:r>
            <a:endParaRPr lang="en-US" sz="1200" b="0" i="0">
              <a:latin typeface="Avenir Book" panose="02000503020000020003" pitchFamily="2" charset="0"/>
            </a:endParaRPr>
          </a:p>
        </p:txBody>
      </p:sp>
    </p:spTree>
    <p:extLst>
      <p:ext uri="{BB962C8B-B14F-4D97-AF65-F5344CB8AC3E}">
        <p14:creationId xmlns:p14="http://schemas.microsoft.com/office/powerpoint/2010/main" val="80286128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96DC3195-3DEA-4611-80D2-504F8004EF95}"/>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5d0c6a66-3c3b-4572-a556-6bba72b126b7"/>
    <ds:schemaRef ds:uri="9a1af113-e398-48b7-9b47-ea440c1fc820"/>
    <ds:schemaRef ds:uri="a6522676-9d5d-4c93-bc87-501c8cb86033"/>
    <ds:schemaRef ds:uri="b67dd5cc-d04b-4059-8106-5d218f15726b"/>
    <ds:schemaRef ds:uri="bb4d6d32-6586-43b9-b010-b256dfc703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Slides>
  <Notes>1</Notes>
  <HiddenSlides>0</HiddenSlide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revision>7</cp:revision>
  <dcterms:created xsi:type="dcterms:W3CDTF">2023-12-12T06:48:12Z</dcterms:created>
  <dcterms:modified xsi:type="dcterms:W3CDTF">2024-04-23T06:23:45Z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